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4.png" ContentType="image/png"/>
  <Override PartName="/ppt/media/image6.png" ContentType="image/png"/>
  <Override PartName="/ppt/media/image21.png" ContentType="image/png"/>
  <Override PartName="/ppt/media/image11.png" ContentType="image/png"/>
  <Override PartName="/ppt/media/image22.png" ContentType="image/png"/>
  <Override PartName="/ppt/media/image7.png" ContentType="image/png"/>
  <Override PartName="/ppt/media/image2.png" ContentType="image/png"/>
  <Override PartName="/ppt/media/image23.png" ContentType="image/png"/>
  <Override PartName="/ppt/media/image8.png" ContentType="image/png"/>
  <Override PartName="/ppt/media/image3.png" ContentType="image/png"/>
  <Override PartName="/ppt/media/image9.png" ContentType="image/png"/>
  <Override PartName="/ppt/media/image10.png" ContentType="image/png"/>
  <Override PartName="/ppt/media/image13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2.png" ContentType="image/png"/>
  <Override PartName="/ppt/media/hdphoto1.wdp" ContentType="image/vnd.ms-photo"/>
  <Override PartName="/ppt/media/image18.png" ContentType="image/png"/>
  <Override PartName="/ppt/media/image19.png" ContentType="image/png"/>
  <Override PartName="/ppt/media/image14.png" ContentType="image/png"/>
  <Override PartName="/ppt/media/image20.png" ContentType="image/png"/>
  <Override PartName="/ppt/media/image5.png" ContentType="image/png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it-IT" sz="4400" spc="-1" strike="noStrike">
                <a:latin typeface="Arial"/>
              </a:rPr>
              <a:t>Click to move the slide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2000" spc="-1" strike="noStrike">
                <a:latin typeface="Arial"/>
              </a:rPr>
              <a:t>Click to edit the notes format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1400" spc="-1" strike="noStrike">
                <a:latin typeface="Times New Roman"/>
              </a:rPr>
              <a:t>&lt;header&gt;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it-IT" sz="1400" spc="-1" strike="noStrike">
                <a:latin typeface="Times New Roman"/>
              </a:rPr>
              <a:t>&lt;date/time&gt;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it-IT" sz="1400" spc="-1" strike="noStrike">
                <a:latin typeface="Times New Roman"/>
              </a:rPr>
              <a:t>&lt;footer&gt;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FA88B1EE-0D98-4809-BE5C-E45510ED73A8}" type="slidenum">
              <a:rPr b="0" lang="it-IT" sz="1400" spc="-1" strike="noStrike">
                <a:latin typeface="Times New Roman"/>
              </a:rPr>
              <a:t>&lt;number&gt;</a:t>
            </a:fld>
            <a:endParaRPr b="0" lang="it-I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3720" cy="3085200"/>
          </a:xfrm>
          <a:prstGeom prst="rect">
            <a:avLst/>
          </a:prstGeom>
        </p:spPr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it-IT" sz="2000" spc="-1" strike="noStrike"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2F4FFC3D-EB36-4379-8701-FFD23122331C}" type="slidenum">
              <a:rPr b="0" lang="it-IT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it-IT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microsoft.com/office/2007/relationships/hdphoto" Target="../media/hdphoto1.wdp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slideLayout" Target="../slideLayouts/slideLayout1.xml"/><Relationship Id="rId26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25" descr=""/>
          <p:cNvPicPr/>
          <p:nvPr/>
        </p:nvPicPr>
        <p:blipFill>
          <a:blip r:embed="rId1"/>
          <a:srcRect l="0" t="1647" r="1211" b="84647"/>
          <a:stretch/>
        </p:blipFill>
        <p:spPr>
          <a:xfrm>
            <a:off x="4680" y="-5760"/>
            <a:ext cx="9138240" cy="705240"/>
          </a:xfrm>
          <a:prstGeom prst="rect">
            <a:avLst/>
          </a:prstGeom>
          <a:ln>
            <a:noFill/>
          </a:ln>
        </p:spPr>
      </p:pic>
      <p:sp>
        <p:nvSpPr>
          <p:cNvPr id="43" name="CustomShape 1"/>
          <p:cNvSpPr/>
          <p:nvPr/>
        </p:nvSpPr>
        <p:spPr>
          <a:xfrm>
            <a:off x="176400" y="100800"/>
            <a:ext cx="495972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</a:pPr>
            <a:r>
              <a:rPr b="1" lang="it-IT" sz="2000" spc="-1" strike="noStrike">
                <a:solidFill>
                  <a:srgbClr val="1f4e8d"/>
                </a:solidFill>
                <a:latin typeface="Arial"/>
                <a:ea typeface="Roboto Condensed Light"/>
              </a:rPr>
              <a:t>En-ROADS Pannello di controllo</a:t>
            </a:r>
            <a:endParaRPr b="0" lang="it-IT" sz="2000" spc="-1" strike="noStrike">
              <a:latin typeface="Arial"/>
            </a:endParaRPr>
          </a:p>
        </p:txBody>
      </p:sp>
      <p:grpSp>
        <p:nvGrpSpPr>
          <p:cNvPr id="44" name="Group 2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grpSp>
        <p:nvGrpSpPr>
          <p:cNvPr id="45" name="Group 3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grpSp>
        <p:nvGrpSpPr>
          <p:cNvPr id="46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grpSp>
        <p:nvGrpSpPr>
          <p:cNvPr id="47" name="Group 5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grpSp>
        <p:nvGrpSpPr>
          <p:cNvPr id="48" name="Group 6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49" name="CustomShape 7"/>
          <p:cNvSpPr/>
          <p:nvPr/>
        </p:nvSpPr>
        <p:spPr>
          <a:xfrm>
            <a:off x="101880" y="362880"/>
            <a:ext cx="288612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1f4e8d"/>
                </a:solidFill>
                <a:latin typeface="Calibri"/>
                <a:ea typeface="DejaVu Sans"/>
              </a:rPr>
              <a:t>Simulatore accessibile al link: </a:t>
            </a:r>
            <a:r>
              <a:rPr b="1" i="1" lang="it-IT" sz="1200" spc="-1" strike="noStrike">
                <a:solidFill>
                  <a:srgbClr val="1f4e8d"/>
                </a:solidFill>
                <a:latin typeface="Calibri"/>
                <a:ea typeface="DejaVu Sans"/>
              </a:rPr>
              <a:t>en-roads.org</a:t>
            </a:r>
            <a:endParaRPr b="0" lang="it-IT" sz="1200" spc="-1" strike="noStrike">
              <a:latin typeface="Arial"/>
            </a:endParaRPr>
          </a:p>
        </p:txBody>
      </p:sp>
      <p:pic>
        <p:nvPicPr>
          <p:cNvPr id="50" name="Imagen 23" descr=""/>
          <p:cNvPicPr/>
          <p:nvPr/>
        </p:nvPicPr>
        <p:blipFill>
          <a:blip r:embed="rId2"/>
          <a:stretch/>
        </p:blipFill>
        <p:spPr>
          <a:xfrm>
            <a:off x="7034040" y="64440"/>
            <a:ext cx="996120" cy="574200"/>
          </a:xfrm>
          <a:prstGeom prst="rect">
            <a:avLst/>
          </a:prstGeom>
          <a:ln>
            <a:noFill/>
          </a:ln>
        </p:spPr>
      </p:pic>
      <p:pic>
        <p:nvPicPr>
          <p:cNvPr id="51" name="Imagen 27" descr=""/>
          <p:cNvPicPr/>
          <p:nvPr/>
        </p:nvPicPr>
        <p:blipFill>
          <a:blip r:embed="rId3"/>
          <a:stretch/>
        </p:blipFill>
        <p:spPr>
          <a:xfrm>
            <a:off x="5498280" y="79200"/>
            <a:ext cx="1415880" cy="532440"/>
          </a:xfrm>
          <a:prstGeom prst="rect">
            <a:avLst/>
          </a:prstGeom>
          <a:ln>
            <a:noFill/>
          </a:ln>
        </p:spPr>
      </p:pic>
      <p:grpSp>
        <p:nvGrpSpPr>
          <p:cNvPr id="52" name="Group 8"/>
          <p:cNvGrpSpPr/>
          <p:nvPr/>
        </p:nvGrpSpPr>
        <p:grpSpPr>
          <a:xfrm>
            <a:off x="117000" y="761400"/>
            <a:ext cx="8911080" cy="6008040"/>
            <a:chOff x="117000" y="761400"/>
            <a:chExt cx="8911080" cy="6008040"/>
          </a:xfrm>
        </p:grpSpPr>
        <p:pic>
          <p:nvPicPr>
            <p:cNvPr id="53" name="" descr=""/>
            <p:cNvPicPr/>
            <p:nvPr/>
          </p:nvPicPr>
          <p:blipFill>
            <a:blip r:embed="rId4"/>
            <a:stretch/>
          </p:blipFill>
          <p:spPr>
            <a:xfrm>
              <a:off x="210240" y="2715480"/>
              <a:ext cx="8723160" cy="218736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54" name="Group 9"/>
            <p:cNvGrpSpPr/>
            <p:nvPr/>
          </p:nvGrpSpPr>
          <p:grpSpPr>
            <a:xfrm>
              <a:off x="1802520" y="1767960"/>
              <a:ext cx="1157040" cy="1796400"/>
              <a:chOff x="1802520" y="1767960"/>
              <a:chExt cx="1157040" cy="1796400"/>
            </a:xfrm>
          </p:grpSpPr>
          <p:pic>
            <p:nvPicPr>
              <p:cNvPr id="55" name="Graphic 103" descr=""/>
              <p:cNvPicPr/>
              <p:nvPr/>
            </p:nvPicPr>
            <p:blipFill>
              <a:blip r:embed="rId5"/>
              <a:stretch/>
            </p:blipFill>
            <p:spPr>
              <a:xfrm>
                <a:off x="2598840" y="2256840"/>
                <a:ext cx="340920" cy="36468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56" name="Group 10"/>
              <p:cNvGrpSpPr/>
              <p:nvPr/>
            </p:nvGrpSpPr>
            <p:grpSpPr>
              <a:xfrm>
                <a:off x="1823040" y="1769760"/>
                <a:ext cx="1007280" cy="722160"/>
                <a:chOff x="1823040" y="1769760"/>
                <a:chExt cx="1007280" cy="722160"/>
              </a:xfrm>
            </p:grpSpPr>
            <p:sp>
              <p:nvSpPr>
                <p:cNvPr id="57" name="CustomShape 11"/>
                <p:cNvSpPr/>
                <p:nvPr/>
              </p:nvSpPr>
              <p:spPr>
                <a:xfrm>
                  <a:off x="1920960" y="1959480"/>
                  <a:ext cx="583560" cy="53244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Incentivare o disincentivare la costruzione di centrali nucleari.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sp>
              <p:nvSpPr>
                <p:cNvPr id="58" name="CustomShape 12"/>
                <p:cNvSpPr/>
                <p:nvPr/>
              </p:nvSpPr>
              <p:spPr>
                <a:xfrm>
                  <a:off x="1823040" y="1769760"/>
                  <a:ext cx="1007280" cy="24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Nucleare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</p:grpSp>
          <p:grpSp>
            <p:nvGrpSpPr>
              <p:cNvPr id="59" name="Group 13"/>
              <p:cNvGrpSpPr/>
              <p:nvPr/>
            </p:nvGrpSpPr>
            <p:grpSpPr>
              <a:xfrm>
                <a:off x="1802520" y="1767960"/>
                <a:ext cx="1157040" cy="1796400"/>
                <a:chOff x="1802520" y="1767960"/>
                <a:chExt cx="1157040" cy="1796400"/>
              </a:xfrm>
            </p:grpSpPr>
            <p:sp>
              <p:nvSpPr>
                <p:cNvPr id="60" name="CustomShape 14"/>
                <p:cNvSpPr/>
                <p:nvPr/>
              </p:nvSpPr>
              <p:spPr>
                <a:xfrm>
                  <a:off x="1802520" y="1767960"/>
                  <a:ext cx="1157040" cy="88452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1" name="CustomShape 15"/>
                <p:cNvSpPr/>
                <p:nvPr/>
              </p:nvSpPr>
              <p:spPr>
                <a:xfrm>
                  <a:off x="2504880" y="2649240"/>
                  <a:ext cx="360" cy="91512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62" name="Group 16"/>
            <p:cNvGrpSpPr/>
            <p:nvPr/>
          </p:nvGrpSpPr>
          <p:grpSpPr>
            <a:xfrm>
              <a:off x="1503360" y="766440"/>
              <a:ext cx="1409040" cy="2199240"/>
              <a:chOff x="1503360" y="766440"/>
              <a:chExt cx="1409040" cy="2199240"/>
            </a:xfrm>
          </p:grpSpPr>
          <p:pic>
            <p:nvPicPr>
              <p:cNvPr id="63" name="Graphic 30" descr=""/>
              <p:cNvPicPr/>
              <p:nvPr/>
            </p:nvPicPr>
            <p:blipFill>
              <a:blip r:embed="rId6"/>
              <a:stretch/>
            </p:blipFill>
            <p:spPr>
              <a:xfrm>
                <a:off x="2468880" y="1190520"/>
                <a:ext cx="423360" cy="42012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64" name="Group 17"/>
              <p:cNvGrpSpPr/>
              <p:nvPr/>
            </p:nvGrpSpPr>
            <p:grpSpPr>
              <a:xfrm>
                <a:off x="1524960" y="771120"/>
                <a:ext cx="1359720" cy="837000"/>
                <a:chOff x="1524960" y="771120"/>
                <a:chExt cx="1359720" cy="837000"/>
              </a:xfrm>
            </p:grpSpPr>
            <p:sp>
              <p:nvSpPr>
                <p:cNvPr id="65" name="CustomShape 18"/>
                <p:cNvSpPr/>
                <p:nvPr/>
              </p:nvSpPr>
              <p:spPr>
                <a:xfrm>
                  <a:off x="1615320" y="969120"/>
                  <a:ext cx="1269360" cy="6390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Incentivare o disincentivare la produzione e installazione di 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pannelli solari,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il settore geotermico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e la costruzione di 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turbine eoliche.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sp>
              <p:nvSpPr>
                <p:cNvPr id="66" name="CustomShape 19"/>
                <p:cNvSpPr/>
                <p:nvPr/>
              </p:nvSpPr>
              <p:spPr>
                <a:xfrm>
                  <a:off x="1524960" y="771120"/>
                  <a:ext cx="1007280" cy="24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Rinnovabili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</p:grpSp>
          <p:grpSp>
            <p:nvGrpSpPr>
              <p:cNvPr id="67" name="Group 20"/>
              <p:cNvGrpSpPr/>
              <p:nvPr/>
            </p:nvGrpSpPr>
            <p:grpSpPr>
              <a:xfrm>
                <a:off x="1503360" y="766440"/>
                <a:ext cx="1409040" cy="2199240"/>
                <a:chOff x="1503360" y="766440"/>
                <a:chExt cx="1409040" cy="2199240"/>
              </a:xfrm>
            </p:grpSpPr>
            <p:sp>
              <p:nvSpPr>
                <p:cNvPr id="68" name="CustomShape 21"/>
                <p:cNvSpPr/>
                <p:nvPr/>
              </p:nvSpPr>
              <p:spPr>
                <a:xfrm>
                  <a:off x="1503360" y="766440"/>
                  <a:ext cx="1409040" cy="88452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9" name="CustomShape 22"/>
                <p:cNvSpPr/>
                <p:nvPr/>
              </p:nvSpPr>
              <p:spPr>
                <a:xfrm>
                  <a:off x="1740600" y="1649880"/>
                  <a:ext cx="360" cy="131580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70" name="Group 23"/>
            <p:cNvGrpSpPr/>
            <p:nvPr/>
          </p:nvGrpSpPr>
          <p:grpSpPr>
            <a:xfrm>
              <a:off x="117000" y="766440"/>
              <a:ext cx="1221480" cy="2206080"/>
              <a:chOff x="117000" y="766440"/>
              <a:chExt cx="1221480" cy="2206080"/>
            </a:xfrm>
          </p:grpSpPr>
          <p:pic>
            <p:nvPicPr>
              <p:cNvPr id="71" name="Graphic 4" descr=""/>
              <p:cNvPicPr/>
              <p:nvPr/>
            </p:nvPicPr>
            <p:blipFill>
              <a:blip r:embed="rId7"/>
              <a:stretch/>
            </p:blipFill>
            <p:spPr>
              <a:xfrm>
                <a:off x="809280" y="1262160"/>
                <a:ext cx="488880" cy="36468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72" name="Group 24"/>
              <p:cNvGrpSpPr/>
              <p:nvPr/>
            </p:nvGrpSpPr>
            <p:grpSpPr>
              <a:xfrm>
                <a:off x="123840" y="777960"/>
                <a:ext cx="1214640" cy="767520"/>
                <a:chOff x="123840" y="777960"/>
                <a:chExt cx="1214640" cy="767520"/>
              </a:xfrm>
            </p:grpSpPr>
            <p:sp>
              <p:nvSpPr>
                <p:cNvPr id="73" name="CustomShape 25"/>
                <p:cNvSpPr/>
                <p:nvPr/>
              </p:nvSpPr>
              <p:spPr>
                <a:xfrm>
                  <a:off x="123840" y="923040"/>
                  <a:ext cx="1214640" cy="62244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Disincentivare o incentivare l’estrazione di carbone e la sua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combustione nelle centrali.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sp>
              <p:nvSpPr>
                <p:cNvPr id="74" name="CustomShape 26"/>
                <p:cNvSpPr/>
                <p:nvPr/>
              </p:nvSpPr>
              <p:spPr>
                <a:xfrm>
                  <a:off x="124920" y="777960"/>
                  <a:ext cx="896040" cy="24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Carbone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</p:grpSp>
          <p:sp>
            <p:nvSpPr>
              <p:cNvPr id="75" name="CustomShape 27"/>
              <p:cNvSpPr/>
              <p:nvPr/>
            </p:nvSpPr>
            <p:spPr>
              <a:xfrm>
                <a:off x="333000" y="1656720"/>
                <a:ext cx="360" cy="13158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6" name="CustomShape 28"/>
              <p:cNvSpPr/>
              <p:nvPr/>
            </p:nvSpPr>
            <p:spPr>
              <a:xfrm>
                <a:off x="117000" y="766440"/>
                <a:ext cx="120672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77" name="Group 29"/>
            <p:cNvGrpSpPr/>
            <p:nvPr/>
          </p:nvGrpSpPr>
          <p:grpSpPr>
            <a:xfrm>
              <a:off x="381240" y="1767960"/>
              <a:ext cx="1102320" cy="1796400"/>
              <a:chOff x="381240" y="1767960"/>
              <a:chExt cx="1102320" cy="1796400"/>
            </a:xfrm>
          </p:grpSpPr>
          <p:pic>
            <p:nvPicPr>
              <p:cNvPr id="78" name="Graphic 26" descr=""/>
              <p:cNvPicPr/>
              <p:nvPr/>
            </p:nvPicPr>
            <p:blipFill>
              <a:blip r:embed="rId8"/>
              <a:stretch/>
            </p:blipFill>
            <p:spPr>
              <a:xfrm>
                <a:off x="1062000" y="1976400"/>
                <a:ext cx="39492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9" name="CustomShape 30"/>
              <p:cNvSpPr/>
              <p:nvPr/>
            </p:nvSpPr>
            <p:spPr>
              <a:xfrm>
                <a:off x="471240" y="1967040"/>
                <a:ext cx="966240" cy="639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Disincentivare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o incentivare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la trivellazione,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la raffinazione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e il consumo di petrolio per l’energia. </a:t>
                </a:r>
                <a:endParaRPr b="0" lang="it-IT" sz="700" spc="-1" strike="noStrike">
                  <a:latin typeface="Arial"/>
                </a:endParaRPr>
              </a:p>
            </p:txBody>
          </p:sp>
          <p:sp>
            <p:nvSpPr>
              <p:cNvPr id="80" name="CustomShape 31"/>
              <p:cNvSpPr/>
              <p:nvPr/>
            </p:nvSpPr>
            <p:spPr>
              <a:xfrm>
                <a:off x="381240" y="1769760"/>
                <a:ext cx="106164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Petrolio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81" name="CustomShape 32"/>
              <p:cNvSpPr/>
              <p:nvPr/>
            </p:nvSpPr>
            <p:spPr>
              <a:xfrm>
                <a:off x="386280" y="1767960"/>
                <a:ext cx="109728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2" name="CustomShape 33"/>
              <p:cNvSpPr/>
              <p:nvPr/>
            </p:nvSpPr>
            <p:spPr>
              <a:xfrm flipH="1">
                <a:off x="1018800" y="2649240"/>
                <a:ext cx="7920" cy="91512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83" name="Group 34"/>
            <p:cNvGrpSpPr/>
            <p:nvPr/>
          </p:nvGrpSpPr>
          <p:grpSpPr>
            <a:xfrm>
              <a:off x="4971600" y="761400"/>
              <a:ext cx="1667520" cy="2199240"/>
              <a:chOff x="4971600" y="761400"/>
              <a:chExt cx="1667520" cy="2199240"/>
            </a:xfrm>
          </p:grpSpPr>
          <p:pic>
            <p:nvPicPr>
              <p:cNvPr id="84" name="Graphic 95" descr=""/>
              <p:cNvPicPr/>
              <p:nvPr/>
            </p:nvPicPr>
            <p:blipFill>
              <a:blip r:embed="rId9"/>
              <a:stretch/>
            </p:blipFill>
            <p:spPr>
              <a:xfrm>
                <a:off x="6086880" y="1280880"/>
                <a:ext cx="418320" cy="3445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85" name="CustomShape 35"/>
              <p:cNvSpPr/>
              <p:nvPr/>
            </p:nvSpPr>
            <p:spPr>
              <a:xfrm>
                <a:off x="5065920" y="1136520"/>
                <a:ext cx="136656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Aumentare o diminuire gli acquisti di nuovi veicoli elettrici: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auto, camion, bus, treni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e navi.</a:t>
                </a:r>
                <a:endParaRPr b="0" lang="it-IT" sz="700" spc="-1" strike="noStrike">
                  <a:latin typeface="Arial"/>
                </a:endParaRPr>
              </a:p>
            </p:txBody>
          </p:sp>
          <p:sp>
            <p:nvSpPr>
              <p:cNvPr id="86" name="CustomShape 36"/>
              <p:cNvSpPr/>
              <p:nvPr/>
            </p:nvSpPr>
            <p:spPr>
              <a:xfrm>
                <a:off x="4971960" y="777600"/>
                <a:ext cx="1667160" cy="394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Elettrificazione nei trasporti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87" name="CustomShape 37"/>
              <p:cNvSpPr/>
              <p:nvPr/>
            </p:nvSpPr>
            <p:spPr>
              <a:xfrm>
                <a:off x="4971600" y="761400"/>
                <a:ext cx="160236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88" name="CustomShape 38"/>
              <p:cNvSpPr/>
              <p:nvPr/>
            </p:nvSpPr>
            <p:spPr>
              <a:xfrm>
                <a:off x="5023800" y="1644840"/>
                <a:ext cx="360" cy="13158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89" name="Group 39"/>
            <p:cNvGrpSpPr/>
            <p:nvPr/>
          </p:nvGrpSpPr>
          <p:grpSpPr>
            <a:xfrm>
              <a:off x="5093640" y="1754640"/>
              <a:ext cx="1761840" cy="2008440"/>
              <a:chOff x="5093640" y="1754640"/>
              <a:chExt cx="1761840" cy="2008440"/>
            </a:xfrm>
          </p:grpSpPr>
          <p:pic>
            <p:nvPicPr>
              <p:cNvPr id="90" name="Graphic 89" descr=""/>
              <p:cNvPicPr/>
              <p:nvPr/>
            </p:nvPicPr>
            <p:blipFill>
              <a:blip r:embed="rId10"/>
              <a:stretch/>
            </p:blipFill>
            <p:spPr>
              <a:xfrm>
                <a:off x="6532560" y="2290320"/>
                <a:ext cx="284760" cy="3150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91" name="Group 40"/>
              <p:cNvGrpSpPr/>
              <p:nvPr/>
            </p:nvGrpSpPr>
            <p:grpSpPr>
              <a:xfrm>
                <a:off x="5094720" y="1758240"/>
                <a:ext cx="1738080" cy="790560"/>
                <a:chOff x="5094720" y="1758240"/>
                <a:chExt cx="1738080" cy="790560"/>
              </a:xfrm>
            </p:grpSpPr>
            <p:sp>
              <p:nvSpPr>
                <p:cNvPr id="92" name="CustomShape 41"/>
                <p:cNvSpPr/>
                <p:nvPr/>
              </p:nvSpPr>
              <p:spPr>
                <a:xfrm>
                  <a:off x="5184360" y="2122920"/>
                  <a:ext cx="1648440" cy="4258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Aumentare o diminuire l’uso di elettricità negli edifici, apparecchiature, </a:t>
                  </a:r>
                  <a:endParaRPr b="0" lang="it-IT" sz="7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motori e altre macchine, al posto di combustibili come petrolio e gas.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sp>
              <p:nvSpPr>
                <p:cNvPr id="93" name="CustomShape 42"/>
                <p:cNvSpPr/>
                <p:nvPr/>
              </p:nvSpPr>
              <p:spPr>
                <a:xfrm>
                  <a:off x="5094720" y="1758240"/>
                  <a:ext cx="1628280" cy="3942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Elettrificazione in edilizia e industria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</p:grpSp>
          <p:grpSp>
            <p:nvGrpSpPr>
              <p:cNvPr id="94" name="Group 43"/>
              <p:cNvGrpSpPr/>
              <p:nvPr/>
            </p:nvGrpSpPr>
            <p:grpSpPr>
              <a:xfrm>
                <a:off x="5093640" y="1754640"/>
                <a:ext cx="1761840" cy="2008440"/>
                <a:chOff x="5093640" y="1754640"/>
                <a:chExt cx="1761840" cy="2008440"/>
              </a:xfrm>
            </p:grpSpPr>
            <p:sp>
              <p:nvSpPr>
                <p:cNvPr id="95" name="CustomShape 44"/>
                <p:cNvSpPr/>
                <p:nvPr/>
              </p:nvSpPr>
              <p:spPr>
                <a:xfrm>
                  <a:off x="5093640" y="1754640"/>
                  <a:ext cx="1761840" cy="88452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6" name="CustomShape 45"/>
                <p:cNvSpPr/>
                <p:nvPr/>
              </p:nvSpPr>
              <p:spPr>
                <a:xfrm>
                  <a:off x="5533560" y="2636280"/>
                  <a:ext cx="2880" cy="112680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97" name="Group 46"/>
            <p:cNvGrpSpPr/>
            <p:nvPr/>
          </p:nvGrpSpPr>
          <p:grpSpPr>
            <a:xfrm>
              <a:off x="6269400" y="4465800"/>
              <a:ext cx="1640880" cy="1290240"/>
              <a:chOff x="6269400" y="4465800"/>
              <a:chExt cx="1640880" cy="1290240"/>
            </a:xfrm>
          </p:grpSpPr>
          <p:sp>
            <p:nvSpPr>
              <p:cNvPr id="98" name="CustomShape 47"/>
              <p:cNvSpPr/>
              <p:nvPr/>
            </p:nvSpPr>
            <p:spPr>
              <a:xfrm>
                <a:off x="6371640" y="5132520"/>
                <a:ext cx="1245600" cy="3193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Diminuire o aumentare la perdita di foreste per usi agricoli o di produzione di legname.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99" name="Graphic 85" descr=""/>
              <p:cNvPicPr/>
              <p:nvPr/>
            </p:nvPicPr>
            <p:blipFill>
              <a:blip r:embed="rId11"/>
              <a:stretch/>
            </p:blipFill>
            <p:spPr>
              <a:xfrm>
                <a:off x="7289280" y="5451120"/>
                <a:ext cx="569520" cy="2653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0" name="CustomShape 48"/>
              <p:cNvSpPr/>
              <p:nvPr/>
            </p:nvSpPr>
            <p:spPr>
              <a:xfrm>
                <a:off x="6269400" y="4925160"/>
                <a:ext cx="108972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Deforestazione</a:t>
                </a:r>
                <a:endParaRPr b="0" lang="it-IT" sz="1000" spc="-1" strike="noStrike">
                  <a:latin typeface="Arial"/>
                </a:endParaRPr>
              </a:p>
            </p:txBody>
          </p:sp>
          <p:grpSp>
            <p:nvGrpSpPr>
              <p:cNvPr id="101" name="Group 49"/>
              <p:cNvGrpSpPr/>
              <p:nvPr/>
            </p:nvGrpSpPr>
            <p:grpSpPr>
              <a:xfrm>
                <a:off x="6290640" y="4465800"/>
                <a:ext cx="1619640" cy="1290240"/>
                <a:chOff x="6290640" y="4465800"/>
                <a:chExt cx="1619640" cy="1290240"/>
              </a:xfrm>
            </p:grpSpPr>
            <p:sp>
              <p:nvSpPr>
                <p:cNvPr id="102" name="CustomShape 50"/>
                <p:cNvSpPr/>
                <p:nvPr/>
              </p:nvSpPr>
              <p:spPr>
                <a:xfrm>
                  <a:off x="6290640" y="4924080"/>
                  <a:ext cx="1619640" cy="83196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3" name="CustomShape 51"/>
                <p:cNvSpPr/>
                <p:nvPr/>
              </p:nvSpPr>
              <p:spPr>
                <a:xfrm flipV="1">
                  <a:off x="6452280" y="4465440"/>
                  <a:ext cx="360" cy="45612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104" name="Group 52"/>
            <p:cNvGrpSpPr/>
            <p:nvPr/>
          </p:nvGrpSpPr>
          <p:grpSpPr>
            <a:xfrm>
              <a:off x="376920" y="4239360"/>
              <a:ext cx="1267920" cy="1509120"/>
              <a:chOff x="376920" y="4239360"/>
              <a:chExt cx="1267920" cy="1509120"/>
            </a:xfrm>
          </p:grpSpPr>
          <p:sp>
            <p:nvSpPr>
              <p:cNvPr id="105" name="CustomShape 53"/>
              <p:cNvSpPr/>
              <p:nvPr/>
            </p:nvSpPr>
            <p:spPr>
              <a:xfrm>
                <a:off x="469800" y="5132160"/>
                <a:ext cx="756720" cy="5324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Disincentivare o incentivare la trivellazione e la combustione di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gas per energia.  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106" name="Graphic 13" descr=""/>
              <p:cNvPicPr/>
              <p:nvPr/>
            </p:nvPicPr>
            <p:blipFill>
              <a:blip r:embed="rId12"/>
              <a:stretch/>
            </p:blipFill>
            <p:spPr>
              <a:xfrm>
                <a:off x="1178640" y="5337360"/>
                <a:ext cx="43992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7" name="CustomShape 54"/>
              <p:cNvSpPr/>
              <p:nvPr/>
            </p:nvSpPr>
            <p:spPr>
              <a:xfrm>
                <a:off x="376920" y="4927320"/>
                <a:ext cx="94932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Gas naturale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08" name="CustomShape 55"/>
              <p:cNvSpPr/>
              <p:nvPr/>
            </p:nvSpPr>
            <p:spPr>
              <a:xfrm>
                <a:off x="396000" y="4906800"/>
                <a:ext cx="1248840" cy="84168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09" name="CustomShape 56"/>
              <p:cNvSpPr/>
              <p:nvPr/>
            </p:nvSpPr>
            <p:spPr>
              <a:xfrm flipH="1" flipV="1">
                <a:off x="1377720" y="4239000"/>
                <a:ext cx="360" cy="6714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10" name="Group 57"/>
            <p:cNvGrpSpPr/>
            <p:nvPr/>
          </p:nvGrpSpPr>
          <p:grpSpPr>
            <a:xfrm>
              <a:off x="219600" y="4718160"/>
              <a:ext cx="1385280" cy="2049480"/>
              <a:chOff x="219600" y="4718160"/>
              <a:chExt cx="1385280" cy="2049480"/>
            </a:xfrm>
          </p:grpSpPr>
          <p:sp>
            <p:nvSpPr>
              <p:cNvPr id="111" name="CustomShape 58"/>
              <p:cNvSpPr/>
              <p:nvPr/>
            </p:nvSpPr>
            <p:spPr>
              <a:xfrm>
                <a:off x="332280" y="6053040"/>
                <a:ext cx="1143000" cy="5324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Disincentivare o incentivare l’uso di alberi, residui da gestione forestale e da colture agricole per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generare energia.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112" name="Graphic 78" descr=""/>
              <p:cNvPicPr/>
              <p:nvPr/>
            </p:nvPicPr>
            <p:blipFill>
              <a:blip r:embed="rId13"/>
              <a:stretch/>
            </p:blipFill>
            <p:spPr>
              <a:xfrm>
                <a:off x="1194120" y="6358320"/>
                <a:ext cx="37116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13" name="CustomShape 59"/>
              <p:cNvSpPr/>
              <p:nvPr/>
            </p:nvSpPr>
            <p:spPr>
              <a:xfrm>
                <a:off x="240480" y="5851440"/>
                <a:ext cx="127872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Bioenergia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14" name="CustomShape 60"/>
              <p:cNvSpPr/>
              <p:nvPr/>
            </p:nvSpPr>
            <p:spPr>
              <a:xfrm>
                <a:off x="219600" y="5817240"/>
                <a:ext cx="1385280" cy="95040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15" name="CustomShape 61"/>
              <p:cNvSpPr/>
              <p:nvPr/>
            </p:nvSpPr>
            <p:spPr>
              <a:xfrm flipV="1">
                <a:off x="315360" y="4718160"/>
                <a:ext cx="360" cy="109728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16" name="Group 62"/>
            <p:cNvGrpSpPr/>
            <p:nvPr/>
          </p:nvGrpSpPr>
          <p:grpSpPr>
            <a:xfrm>
              <a:off x="1956240" y="4246920"/>
              <a:ext cx="1670760" cy="1511640"/>
              <a:chOff x="1956240" y="4246920"/>
              <a:chExt cx="1670760" cy="1511640"/>
            </a:xfrm>
          </p:grpSpPr>
          <p:grpSp>
            <p:nvGrpSpPr>
              <p:cNvPr id="117" name="Group 63"/>
              <p:cNvGrpSpPr/>
              <p:nvPr/>
            </p:nvGrpSpPr>
            <p:grpSpPr>
              <a:xfrm>
                <a:off x="1956240" y="4246920"/>
                <a:ext cx="1670760" cy="1511640"/>
                <a:chOff x="1956240" y="4246920"/>
                <a:chExt cx="1670760" cy="1511640"/>
              </a:xfrm>
            </p:grpSpPr>
            <p:sp>
              <p:nvSpPr>
                <p:cNvPr id="118" name="CustomShape 64"/>
                <p:cNvSpPr/>
                <p:nvPr/>
              </p:nvSpPr>
              <p:spPr>
                <a:xfrm>
                  <a:off x="2040120" y="5162760"/>
                  <a:ext cx="1276200" cy="3193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3b3838"/>
                      </a:solidFill>
                      <a:latin typeface="Arial"/>
                      <a:ea typeface="Roboto Condensed Light"/>
                    </a:rPr>
                    <a:t>Scoprire una nuova e non costosa fonte di elettricità che non emette gas serra.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pic>
              <p:nvPicPr>
                <p:cNvPr id="119" name="Graphic 91" descr=""/>
                <p:cNvPicPr/>
                <p:nvPr/>
              </p:nvPicPr>
              <p:blipFill>
                <a:blip r:embed="rId14"/>
                <a:stretch/>
              </p:blipFill>
              <p:spPr>
                <a:xfrm>
                  <a:off x="3315960" y="5373720"/>
                  <a:ext cx="266400" cy="36468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20" name="CustomShape 65"/>
                <p:cNvSpPr/>
                <p:nvPr/>
              </p:nvSpPr>
              <p:spPr>
                <a:xfrm>
                  <a:off x="2037240" y="4989240"/>
                  <a:ext cx="1330920" cy="1519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Nuova Zero-Carbonio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  <p:sp>
              <p:nvSpPr>
                <p:cNvPr id="121" name="CustomShape 66"/>
                <p:cNvSpPr/>
                <p:nvPr/>
              </p:nvSpPr>
              <p:spPr>
                <a:xfrm>
                  <a:off x="1956240" y="4916880"/>
                  <a:ext cx="1670760" cy="84168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2" name="CustomShape 67"/>
                <p:cNvSpPr/>
                <p:nvPr/>
              </p:nvSpPr>
              <p:spPr>
                <a:xfrm flipV="1">
                  <a:off x="2946960" y="4246560"/>
                  <a:ext cx="360" cy="67140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123" name="Group 68"/>
            <p:cNvGrpSpPr/>
            <p:nvPr/>
          </p:nvGrpSpPr>
          <p:grpSpPr>
            <a:xfrm>
              <a:off x="3451680" y="4718160"/>
              <a:ext cx="1335600" cy="2051280"/>
              <a:chOff x="3451680" y="4718160"/>
              <a:chExt cx="1335600" cy="2051280"/>
            </a:xfrm>
          </p:grpSpPr>
          <p:pic>
            <p:nvPicPr>
              <p:cNvPr id="124" name="Graphic 93" descr=""/>
              <p:cNvPicPr/>
              <p:nvPr/>
            </p:nvPicPr>
            <p:blipFill>
              <a:blip r:embed="rId15"/>
              <a:stretch/>
            </p:blipFill>
            <p:spPr>
              <a:xfrm>
                <a:off x="4265280" y="6368040"/>
                <a:ext cx="46836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25" name="CustomShape 69"/>
              <p:cNvSpPr/>
              <p:nvPr/>
            </p:nvSpPr>
            <p:spPr>
              <a:xfrm>
                <a:off x="3554280" y="6050160"/>
                <a:ext cx="80172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Considerare una crescita maggiore o minore della popolazione.</a:t>
                </a:r>
                <a:endParaRPr b="0" lang="it-IT" sz="700" spc="-1" strike="noStrike">
                  <a:latin typeface="Arial"/>
                </a:endParaRPr>
              </a:p>
            </p:txBody>
          </p:sp>
          <p:sp>
            <p:nvSpPr>
              <p:cNvPr id="126" name="CustomShape 70"/>
              <p:cNvSpPr/>
              <p:nvPr/>
            </p:nvSpPr>
            <p:spPr>
              <a:xfrm>
                <a:off x="3454920" y="5844960"/>
                <a:ext cx="100800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Popolazione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27" name="CustomShape 71"/>
              <p:cNvSpPr/>
              <p:nvPr/>
            </p:nvSpPr>
            <p:spPr>
              <a:xfrm>
                <a:off x="3451680" y="5819040"/>
                <a:ext cx="1335600" cy="95040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8" name="CustomShape 72"/>
              <p:cNvSpPr/>
              <p:nvPr/>
            </p:nvSpPr>
            <p:spPr>
              <a:xfrm flipV="1">
                <a:off x="3730320" y="4718160"/>
                <a:ext cx="360" cy="10929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29" name="Group 73"/>
            <p:cNvGrpSpPr/>
            <p:nvPr/>
          </p:nvGrpSpPr>
          <p:grpSpPr>
            <a:xfrm>
              <a:off x="4050000" y="4717800"/>
              <a:ext cx="1540080" cy="1040760"/>
              <a:chOff x="4050000" y="4717800"/>
              <a:chExt cx="1540080" cy="1040760"/>
            </a:xfrm>
          </p:grpSpPr>
          <p:sp>
            <p:nvSpPr>
              <p:cNvPr id="130" name="CustomShape 74"/>
              <p:cNvSpPr/>
              <p:nvPr/>
            </p:nvSpPr>
            <p:spPr>
              <a:xfrm>
                <a:off x="4178520" y="5135760"/>
                <a:ext cx="97848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Considerare una crescita maggiore o minore nella produzione di beni e nella fornitura di servizi. 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131" name="Graphic 97" descr=""/>
              <p:cNvPicPr/>
              <p:nvPr/>
            </p:nvPicPr>
            <p:blipFill>
              <a:blip r:embed="rId16"/>
              <a:stretch/>
            </p:blipFill>
            <p:spPr>
              <a:xfrm>
                <a:off x="5152320" y="5376240"/>
                <a:ext cx="416160" cy="36216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32" name="CustomShape 75"/>
              <p:cNvSpPr/>
              <p:nvPr/>
            </p:nvSpPr>
            <p:spPr>
              <a:xfrm>
                <a:off x="4089960" y="4933800"/>
                <a:ext cx="144396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Crescita economica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33" name="CustomShape 76"/>
              <p:cNvSpPr/>
              <p:nvPr/>
            </p:nvSpPr>
            <p:spPr>
              <a:xfrm>
                <a:off x="4050000" y="4916880"/>
                <a:ext cx="1540080" cy="84168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34" name="CustomShape 77"/>
              <p:cNvSpPr/>
              <p:nvPr/>
            </p:nvSpPr>
            <p:spPr>
              <a:xfrm flipV="1">
                <a:off x="4914360" y="4717440"/>
                <a:ext cx="360" cy="2091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35" name="Group 78"/>
            <p:cNvGrpSpPr/>
            <p:nvPr/>
          </p:nvGrpSpPr>
          <p:grpSpPr>
            <a:xfrm>
              <a:off x="7398000" y="3965040"/>
              <a:ext cx="1625040" cy="2802600"/>
              <a:chOff x="7398000" y="3965040"/>
              <a:chExt cx="1625040" cy="2802600"/>
            </a:xfrm>
          </p:grpSpPr>
          <p:sp>
            <p:nvSpPr>
              <p:cNvPr id="136" name="CustomShape 79"/>
              <p:cNvSpPr/>
              <p:nvPr/>
            </p:nvSpPr>
            <p:spPr>
              <a:xfrm flipV="1">
                <a:off x="8290080" y="3965040"/>
                <a:ext cx="360" cy="18489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137" name="Group 80"/>
              <p:cNvGrpSpPr/>
              <p:nvPr/>
            </p:nvGrpSpPr>
            <p:grpSpPr>
              <a:xfrm>
                <a:off x="7398000" y="5817240"/>
                <a:ext cx="1625040" cy="950400"/>
                <a:chOff x="7398000" y="5817240"/>
                <a:chExt cx="1625040" cy="950400"/>
              </a:xfrm>
            </p:grpSpPr>
            <p:sp>
              <p:nvSpPr>
                <p:cNvPr id="138" name="CustomShape 81"/>
                <p:cNvSpPr/>
                <p:nvPr/>
              </p:nvSpPr>
              <p:spPr>
                <a:xfrm>
                  <a:off x="7511760" y="6058080"/>
                  <a:ext cx="1067400" cy="639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0" rIns="0" tIns="0" bIns="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0" lang="it-IT" sz="7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rPr>
                    <a:t>Incentivare pratiche nella gestione dei rifiuti, dell’energia e dell’industria per limitare le emissioni di metano, protossido di azoto e gas fluorurati.</a:t>
                  </a:r>
                  <a:endParaRPr b="0" lang="it-IT" sz="700" spc="-1" strike="noStrike">
                    <a:latin typeface="Arial"/>
                  </a:endParaRPr>
                </a:p>
              </p:txBody>
            </p:sp>
            <p:pic>
              <p:nvPicPr>
                <p:cNvPr id="139" name="Imagen 8" descr=""/>
                <p:cNvPicPr/>
                <p:nvPr/>
              </p:nvPicPr>
              <p:blipFill>
                <a:blip r:embed="rId17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/>
              </p:blipFill>
              <p:spPr>
                <a:xfrm>
                  <a:off x="8672040" y="6165720"/>
                  <a:ext cx="340200" cy="56520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40" name="CustomShape 82"/>
                <p:cNvSpPr/>
                <p:nvPr/>
              </p:nvSpPr>
              <p:spPr>
                <a:xfrm>
                  <a:off x="7408800" y="5852520"/>
                  <a:ext cx="1580040" cy="2419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>
                  <a:spAutoFit/>
                </a:bodyPr>
                <a:p>
                  <a:pPr>
                    <a:lnSpc>
                      <a:spcPct val="100000"/>
                    </a:lnSpc>
                  </a:pPr>
                  <a:r>
                    <a:rPr b="1" lang="it-IT" sz="1000" spc="-1" strike="noStrike">
                      <a:solidFill>
                        <a:srgbClr val="3b3838"/>
                      </a:solidFill>
                      <a:latin typeface="Arial"/>
                      <a:ea typeface="Roboto Condensed"/>
                    </a:rPr>
                    <a:t>Rifiuti e perdite</a:t>
                  </a:r>
                  <a:endParaRPr b="0" lang="it-IT" sz="1000" spc="-1" strike="noStrike">
                    <a:latin typeface="Arial"/>
                  </a:endParaRPr>
                </a:p>
              </p:txBody>
            </p:sp>
            <p:sp>
              <p:nvSpPr>
                <p:cNvPr id="141" name="CustomShape 83"/>
                <p:cNvSpPr/>
                <p:nvPr/>
              </p:nvSpPr>
              <p:spPr>
                <a:xfrm>
                  <a:off x="7398000" y="5817240"/>
                  <a:ext cx="1625040" cy="950400"/>
                </a:xfrm>
                <a:prstGeom prst="rect">
                  <a:avLst/>
                </a:pr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142" name="Group 84"/>
            <p:cNvGrpSpPr/>
            <p:nvPr/>
          </p:nvGrpSpPr>
          <p:grpSpPr>
            <a:xfrm>
              <a:off x="6906240" y="763200"/>
              <a:ext cx="1883880" cy="2297520"/>
              <a:chOff x="6906240" y="763200"/>
              <a:chExt cx="1883880" cy="2297520"/>
            </a:xfrm>
          </p:grpSpPr>
          <p:pic>
            <p:nvPicPr>
              <p:cNvPr id="143" name="Graphic 101" descr=""/>
              <p:cNvPicPr/>
              <p:nvPr/>
            </p:nvPicPr>
            <p:blipFill>
              <a:blip r:embed="rId19"/>
              <a:stretch/>
            </p:blipFill>
            <p:spPr>
              <a:xfrm>
                <a:off x="8255160" y="1241280"/>
                <a:ext cx="42804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44" name="CustomShape 85"/>
              <p:cNvSpPr/>
              <p:nvPr/>
            </p:nvSpPr>
            <p:spPr>
              <a:xfrm>
                <a:off x="7011720" y="1155960"/>
                <a:ext cx="119628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Promuovere metodi che aumentano la capacità degli ecosistemi di catturare e immagazzinare il carbonio.</a:t>
                </a:r>
                <a:endParaRPr b="0" lang="it-IT" sz="700" spc="-1" strike="noStrike">
                  <a:latin typeface="Arial"/>
                </a:endParaRPr>
              </a:p>
            </p:txBody>
          </p:sp>
          <p:sp>
            <p:nvSpPr>
              <p:cNvPr id="145" name="CustomShape 86"/>
              <p:cNvSpPr/>
              <p:nvPr/>
            </p:nvSpPr>
            <p:spPr>
              <a:xfrm>
                <a:off x="6906240" y="785880"/>
                <a:ext cx="1883880" cy="394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Rimozione del carbonio con sistemi basati sulla natura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46" name="CustomShape 87"/>
              <p:cNvSpPr/>
              <p:nvPr/>
            </p:nvSpPr>
            <p:spPr>
              <a:xfrm>
                <a:off x="6918120" y="763200"/>
                <a:ext cx="182988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47" name="CustomShape 88"/>
              <p:cNvSpPr/>
              <p:nvPr/>
            </p:nvSpPr>
            <p:spPr>
              <a:xfrm>
                <a:off x="6990840" y="1641960"/>
                <a:ext cx="360" cy="14187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48" name="Group 89"/>
            <p:cNvGrpSpPr/>
            <p:nvPr/>
          </p:nvGrpSpPr>
          <p:grpSpPr>
            <a:xfrm>
              <a:off x="7025040" y="1757880"/>
              <a:ext cx="2003040" cy="1292400"/>
              <a:chOff x="7025040" y="1757880"/>
              <a:chExt cx="2003040" cy="1292400"/>
            </a:xfrm>
          </p:grpSpPr>
          <p:sp>
            <p:nvSpPr>
              <p:cNvPr id="149" name="CustomShape 90"/>
              <p:cNvSpPr/>
              <p:nvPr/>
            </p:nvSpPr>
            <p:spPr>
              <a:xfrm>
                <a:off x="7132680" y="2116080"/>
                <a:ext cx="148896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Promuovere metodi che usano nuove tecnologie o l’industria pesante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per catturare e immagazzinare diossido di carbonio.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150" name="Graphic 67" descr=""/>
              <p:cNvPicPr/>
              <p:nvPr/>
            </p:nvPicPr>
            <p:blipFill>
              <a:blip r:embed="rId20"/>
              <a:stretch/>
            </p:blipFill>
            <p:spPr>
              <a:xfrm>
                <a:off x="8444880" y="2247480"/>
                <a:ext cx="53280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1" name="CustomShape 91"/>
              <p:cNvSpPr/>
              <p:nvPr/>
            </p:nvSpPr>
            <p:spPr>
              <a:xfrm>
                <a:off x="7025040" y="1757880"/>
                <a:ext cx="2003040" cy="394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Rimozione tecnologica di carbonio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52" name="CustomShape 92"/>
              <p:cNvSpPr/>
              <p:nvPr/>
            </p:nvSpPr>
            <p:spPr>
              <a:xfrm>
                <a:off x="7056720" y="1758600"/>
                <a:ext cx="193824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53" name="CustomShape 93"/>
              <p:cNvSpPr/>
              <p:nvPr/>
            </p:nvSpPr>
            <p:spPr>
              <a:xfrm>
                <a:off x="8308800" y="2643120"/>
                <a:ext cx="360" cy="4071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54" name="Group 94"/>
            <p:cNvGrpSpPr/>
            <p:nvPr/>
          </p:nvGrpSpPr>
          <p:grpSpPr>
            <a:xfrm>
              <a:off x="3277080" y="1761840"/>
              <a:ext cx="1631520" cy="2017080"/>
              <a:chOff x="3277080" y="1761840"/>
              <a:chExt cx="1631520" cy="2017080"/>
            </a:xfrm>
          </p:grpSpPr>
          <p:grpSp>
            <p:nvGrpSpPr>
              <p:cNvPr id="155" name="Group 95"/>
              <p:cNvGrpSpPr/>
              <p:nvPr/>
            </p:nvGrpSpPr>
            <p:grpSpPr>
              <a:xfrm>
                <a:off x="3277080" y="1761840"/>
                <a:ext cx="1631520" cy="2017080"/>
                <a:chOff x="3277080" y="1761840"/>
                <a:chExt cx="1631520" cy="2017080"/>
              </a:xfrm>
            </p:grpSpPr>
            <p:grpSp>
              <p:nvGrpSpPr>
                <p:cNvPr id="156" name="Group 96"/>
                <p:cNvGrpSpPr/>
                <p:nvPr/>
              </p:nvGrpSpPr>
              <p:grpSpPr>
                <a:xfrm>
                  <a:off x="3277080" y="1761840"/>
                  <a:ext cx="1631520" cy="884520"/>
                  <a:chOff x="3277080" y="1761840"/>
                  <a:chExt cx="1631520" cy="884520"/>
                </a:xfrm>
              </p:grpSpPr>
              <p:pic>
                <p:nvPicPr>
                  <p:cNvPr id="157" name="Graphic 99" descr=""/>
                  <p:cNvPicPr/>
                  <p:nvPr/>
                </p:nvPicPr>
                <p:blipFill>
                  <a:blip r:embed="rId21"/>
                  <a:stretch/>
                </p:blipFill>
                <p:spPr>
                  <a:xfrm>
                    <a:off x="4504680" y="2261160"/>
                    <a:ext cx="374400" cy="3441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grpSp>
                <p:nvGrpSpPr>
                  <p:cNvPr id="158" name="Group 97"/>
                  <p:cNvGrpSpPr/>
                  <p:nvPr/>
                </p:nvGrpSpPr>
                <p:grpSpPr>
                  <a:xfrm>
                    <a:off x="3277080" y="1770120"/>
                    <a:ext cx="1631520" cy="775080"/>
                    <a:chOff x="3277080" y="1770120"/>
                    <a:chExt cx="1631520" cy="775080"/>
                  </a:xfrm>
                </p:grpSpPr>
                <p:sp>
                  <p:nvSpPr>
                    <p:cNvPr id="159" name="CustomShape 98"/>
                    <p:cNvSpPr/>
                    <p:nvPr/>
                  </p:nvSpPr>
                  <p:spPr>
                    <a:xfrm>
                      <a:off x="3360240" y="2119320"/>
                      <a:ext cx="1252440" cy="4258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/>
                    <a:fillRef idx="0"/>
                    <a:effectRef idx="0"/>
                    <a:fontRef idx="minor"/>
                  </p:style>
                  <p:txBody>
                    <a:bodyPr lIns="0" rIns="0" tIns="0" bIns="0">
                      <a:sp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700" spc="-1" strike="noStrike">
                          <a:solidFill>
                            <a:srgbClr val="3b3838"/>
                          </a:solidFill>
                          <a:latin typeface="Arial"/>
                          <a:ea typeface="Roboto Condensed Light"/>
                        </a:rPr>
                        <a:t>Aumentare o diminuire l’efficienza energetica di edifici, fabbriche, apparecchiature, </a:t>
                      </a:r>
                      <a:endParaRPr b="0" lang="it-IT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it-IT" sz="700" spc="-1" strike="noStrike">
                          <a:solidFill>
                            <a:srgbClr val="3b3838"/>
                          </a:solidFill>
                          <a:latin typeface="Arial"/>
                          <a:ea typeface="Roboto Condensed Light"/>
                        </a:rPr>
                        <a:t>e altre macchine.</a:t>
                      </a:r>
                      <a:endParaRPr b="0" lang="it-IT" sz="700" spc="-1" strike="noStrike">
                        <a:latin typeface="Arial"/>
                      </a:endParaRPr>
                    </a:p>
                  </p:txBody>
                </p:sp>
                <p:sp>
                  <p:nvSpPr>
                    <p:cNvPr id="160" name="CustomShape 99"/>
                    <p:cNvSpPr/>
                    <p:nvPr/>
                  </p:nvSpPr>
                  <p:spPr>
                    <a:xfrm>
                      <a:off x="3277080" y="1770120"/>
                      <a:ext cx="1631520" cy="394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0"/>
                    <a:fillRef idx="0"/>
                    <a:effectRef idx="0"/>
                    <a:fontRef idx="minor"/>
                  </p:style>
                  <p:txBody>
                    <a:bodyPr lIns="90000" rIns="90000" tIns="45000" bIns="45000">
                      <a:sp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it-IT" sz="1000" spc="-1" strike="noStrike">
                          <a:solidFill>
                            <a:srgbClr val="3b3838"/>
                          </a:solidFill>
                          <a:latin typeface="Arial"/>
                          <a:ea typeface="Roboto Condensed"/>
                        </a:rPr>
                        <a:t>Efficienza energetica in edilizia e industria</a:t>
                      </a:r>
                      <a:endParaRPr b="0" lang="it-IT" sz="1000" spc="-1" strike="noStrike">
                        <a:latin typeface="Arial"/>
                      </a:endParaRPr>
                    </a:p>
                  </p:txBody>
                </p:sp>
              </p:grpSp>
              <p:sp>
                <p:nvSpPr>
                  <p:cNvPr id="161" name="CustomShape 100"/>
                  <p:cNvSpPr/>
                  <p:nvPr/>
                </p:nvSpPr>
                <p:spPr>
                  <a:xfrm>
                    <a:off x="3280680" y="1761840"/>
                    <a:ext cx="1609200" cy="884520"/>
                  </a:xfrm>
                  <a:prstGeom prst="rect">
                    <a:avLst/>
                  </a:prstGeom>
                  <a:noFill/>
                  <a:ln w="1584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</p:grpSp>
            <p:sp>
              <p:nvSpPr>
                <p:cNvPr id="162" name="CustomShape 101"/>
                <p:cNvSpPr/>
                <p:nvPr/>
              </p:nvSpPr>
              <p:spPr>
                <a:xfrm>
                  <a:off x="4112280" y="2652120"/>
                  <a:ext cx="2880" cy="1126800"/>
                </a:xfrm>
                <a:custGeom>
                  <a:avLst/>
                  <a:gdLst/>
                  <a:ah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21600"/>
                      </a:lnTo>
                    </a:path>
                  </a:pathLst>
                </a:custGeom>
                <a:noFill/>
                <a:ln w="15840">
                  <a:solidFill>
                    <a:schemeClr val="accent5">
                      <a:lumMod val="60000"/>
                      <a:lumOff val="40000"/>
                    </a:schemeClr>
                  </a:solidFill>
                  <a:tailEnd len="sm" type="triangle" w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grpSp>
          <p:nvGrpSpPr>
            <p:cNvPr id="163" name="Group 102"/>
            <p:cNvGrpSpPr/>
            <p:nvPr/>
          </p:nvGrpSpPr>
          <p:grpSpPr>
            <a:xfrm>
              <a:off x="3063240" y="763920"/>
              <a:ext cx="1699920" cy="2196720"/>
              <a:chOff x="3063240" y="763920"/>
              <a:chExt cx="1699920" cy="2196720"/>
            </a:xfrm>
          </p:grpSpPr>
          <p:pic>
            <p:nvPicPr>
              <p:cNvPr id="164" name="Graphic 82" descr=""/>
              <p:cNvPicPr/>
              <p:nvPr/>
            </p:nvPicPr>
            <p:blipFill>
              <a:blip r:embed="rId22"/>
              <a:stretch/>
            </p:blipFill>
            <p:spPr>
              <a:xfrm>
                <a:off x="4331160" y="1267200"/>
                <a:ext cx="391680" cy="3448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5" name="CustomShape 103"/>
              <p:cNvSpPr/>
              <p:nvPr/>
            </p:nvSpPr>
            <p:spPr>
              <a:xfrm>
                <a:off x="3147480" y="1127160"/>
                <a:ext cx="1576080" cy="4258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Aumentare o diminuire l’efficienza energetica dei veicoli,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del trasporto per nave e aereo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e dei sistemi di trasporto. </a:t>
                </a:r>
                <a:endParaRPr b="0" lang="it-IT" sz="700" spc="-1" strike="noStrike">
                  <a:latin typeface="Arial"/>
                </a:endParaRPr>
              </a:p>
            </p:txBody>
          </p:sp>
          <p:sp>
            <p:nvSpPr>
              <p:cNvPr id="166" name="CustomShape 104"/>
              <p:cNvSpPr/>
              <p:nvPr/>
            </p:nvSpPr>
            <p:spPr>
              <a:xfrm>
                <a:off x="3071160" y="777600"/>
                <a:ext cx="1668600" cy="394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Efficienza energetica</a:t>
                </a:r>
                <a:endParaRPr b="0" lang="it-IT" sz="10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nei trasporti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67" name="CustomShape 105"/>
              <p:cNvSpPr/>
              <p:nvPr/>
            </p:nvSpPr>
            <p:spPr>
              <a:xfrm>
                <a:off x="3063240" y="763920"/>
                <a:ext cx="1699920" cy="88452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68" name="CustomShape 106"/>
              <p:cNvSpPr/>
              <p:nvPr/>
            </p:nvSpPr>
            <p:spPr>
              <a:xfrm>
                <a:off x="3217680" y="1644840"/>
                <a:ext cx="360" cy="13158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69" name="Group 107"/>
            <p:cNvGrpSpPr/>
            <p:nvPr/>
          </p:nvGrpSpPr>
          <p:grpSpPr>
            <a:xfrm>
              <a:off x="1687320" y="4718160"/>
              <a:ext cx="1558080" cy="2051280"/>
              <a:chOff x="1687320" y="4718160"/>
              <a:chExt cx="1558080" cy="2051280"/>
            </a:xfrm>
          </p:grpSpPr>
          <p:sp>
            <p:nvSpPr>
              <p:cNvPr id="170" name="CustomShape 108"/>
              <p:cNvSpPr/>
              <p:nvPr/>
            </p:nvSpPr>
            <p:spPr>
              <a:xfrm>
                <a:off x="1802160" y="6054120"/>
                <a:ext cx="1230840" cy="639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Istituire un prezzo del carbonio globale che rende il carbone, il petrolio e il gas più costosi in proporzione a quanto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diossido di carbonio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rilasciano.</a:t>
                </a:r>
                <a:endParaRPr b="0" lang="it-IT" sz="700" spc="-1" strike="noStrike">
                  <a:latin typeface="Arial"/>
                </a:endParaRPr>
              </a:p>
            </p:txBody>
          </p:sp>
          <p:pic>
            <p:nvPicPr>
              <p:cNvPr id="171" name="Graphic 34" descr=""/>
              <p:cNvPicPr/>
              <p:nvPr/>
            </p:nvPicPr>
            <p:blipFill>
              <a:blip r:embed="rId23"/>
              <a:stretch/>
            </p:blipFill>
            <p:spPr>
              <a:xfrm>
                <a:off x="2850120" y="6388560"/>
                <a:ext cx="364680" cy="364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72" name="CustomShape 109"/>
              <p:cNvSpPr/>
              <p:nvPr/>
            </p:nvSpPr>
            <p:spPr>
              <a:xfrm>
                <a:off x="1704240" y="5844240"/>
                <a:ext cx="1449360" cy="2419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Prezzo del carbonio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73" name="CustomShape 110"/>
              <p:cNvSpPr/>
              <p:nvPr/>
            </p:nvSpPr>
            <p:spPr>
              <a:xfrm>
                <a:off x="1687320" y="5819040"/>
                <a:ext cx="1558080" cy="95040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74" name="CustomShape 111"/>
              <p:cNvSpPr/>
              <p:nvPr/>
            </p:nvSpPr>
            <p:spPr>
              <a:xfrm flipV="1">
                <a:off x="1873440" y="4718160"/>
                <a:ext cx="360" cy="109728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175" name="Group 112"/>
            <p:cNvGrpSpPr/>
            <p:nvPr/>
          </p:nvGrpSpPr>
          <p:grpSpPr>
            <a:xfrm>
              <a:off x="5688360" y="3962520"/>
              <a:ext cx="1582560" cy="2805120"/>
              <a:chOff x="5688360" y="3962520"/>
              <a:chExt cx="1582560" cy="2805120"/>
            </a:xfrm>
          </p:grpSpPr>
          <p:sp>
            <p:nvSpPr>
              <p:cNvPr id="176" name="CustomShape 113"/>
              <p:cNvSpPr/>
              <p:nvPr/>
            </p:nvSpPr>
            <p:spPr>
              <a:xfrm>
                <a:off x="5698440" y="5843160"/>
                <a:ext cx="1572480" cy="394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1" lang="it-IT" sz="1000" spc="-1" strike="noStrike">
                    <a:solidFill>
                      <a:srgbClr val="3b3838"/>
                    </a:solidFill>
                    <a:latin typeface="Arial"/>
                    <a:ea typeface="Roboto Condensed"/>
                  </a:rPr>
                  <a:t>Emissioni dall’agricoltura</a:t>
                </a:r>
                <a:endParaRPr b="0" lang="it-IT" sz="1000" spc="-1" strike="noStrike">
                  <a:latin typeface="Arial"/>
                </a:endParaRPr>
              </a:p>
            </p:txBody>
          </p:sp>
          <p:sp>
            <p:nvSpPr>
              <p:cNvPr id="177" name="CustomShape 114"/>
              <p:cNvSpPr/>
              <p:nvPr/>
            </p:nvSpPr>
            <p:spPr>
              <a:xfrm>
                <a:off x="5688360" y="5817240"/>
                <a:ext cx="1572480" cy="950400"/>
              </a:xfrm>
              <a:prstGeom prst="rect">
                <a:avLst/>
              </a:pr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pic>
            <p:nvPicPr>
              <p:cNvPr id="178" name="Graphic 22" descr=""/>
              <p:cNvPicPr/>
              <p:nvPr/>
            </p:nvPicPr>
            <p:blipFill>
              <a:blip r:embed="rId24"/>
              <a:stretch/>
            </p:blipFill>
            <p:spPr>
              <a:xfrm>
                <a:off x="6700320" y="5948280"/>
                <a:ext cx="554040" cy="35244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79" name="CustomShape 115"/>
              <p:cNvSpPr/>
              <p:nvPr/>
            </p:nvSpPr>
            <p:spPr>
              <a:xfrm flipV="1">
                <a:off x="6206400" y="3962520"/>
                <a:ext cx="360" cy="18489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15840">
                <a:solidFill>
                  <a:schemeClr val="accent5">
                    <a:lumMod val="60000"/>
                    <a:lumOff val="40000"/>
                  </a:schemeClr>
                </a:solidFill>
                <a:tailEnd len="sm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" name="CustomShape 116"/>
              <p:cNvSpPr/>
              <p:nvPr/>
            </p:nvSpPr>
            <p:spPr>
              <a:xfrm>
                <a:off x="5794920" y="6199920"/>
                <a:ext cx="1423080" cy="5324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Incentivare pratiche </a:t>
                </a:r>
                <a:endParaRPr b="0" lang="it-IT" sz="7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it-IT" sz="700" spc="-1" strike="noStrike">
                    <a:solidFill>
                      <a:srgbClr val="3b3838"/>
                    </a:solidFill>
                    <a:latin typeface="Arial"/>
                    <a:ea typeface="Roboto Condensed Light"/>
                  </a:rPr>
                  <a:t>agricole e di allevamento e cambiare le abitudini alimentari per diminuire la produzione di metano e protossido di azoto.</a:t>
                </a:r>
                <a:endParaRPr b="0" lang="it-IT" sz="700" spc="-1" strike="noStrike">
                  <a:latin typeface="Arial"/>
                </a:endParaRPr>
              </a:p>
            </p:txBody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2948</TotalTime>
  <Application>LibreOffice/6.3.3.2$MacOSX_X86_64 LibreOffice_project/a64200df03143b798afd1ec74a12ab50359878ed</Application>
  <Words>344</Words>
  <Paragraphs>58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2019-04-22T19:38:19Z</dcterms:created>
  <dc:creator>Microsoft Office User</dc:creator>
  <dc:description/>
  <dc:language>it-IT</dc:language>
  <cp:lastModifiedBy/>
  <cp:lastPrinted>2019-09-04T19:43:59Z</cp:lastPrinted>
  <dcterms:modified xsi:type="dcterms:W3CDTF">2025-09-24T21:16:36Z</dcterms:modified>
  <cp:revision>36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Letter Paper (8.5x11 in)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